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57" r:id="rId4"/>
    <p:sldId id="258" r:id="rId5"/>
    <p:sldId id="276" r:id="rId6"/>
    <p:sldId id="280" r:id="rId7"/>
    <p:sldId id="275" r:id="rId8"/>
    <p:sldId id="268" r:id="rId9"/>
    <p:sldId id="271" r:id="rId10"/>
    <p:sldId id="272" r:id="rId11"/>
    <p:sldId id="273" r:id="rId12"/>
    <p:sldId id="277" r:id="rId13"/>
    <p:sldId id="279" r:id="rId14"/>
    <p:sldId id="264" r:id="rId15"/>
    <p:sldId id="274" r:id="rId16"/>
    <p:sldId id="259" r:id="rId17"/>
    <p:sldId id="278" r:id="rId18"/>
  </p:sldIdLst>
  <p:sldSz cx="12192000" cy="6858000"/>
  <p:notesSz cx="6858000" cy="9144000"/>
  <p:embeddedFontLst>
    <p:embeddedFont>
      <p:font typeface="Blender Pro Medium" panose="02000606040000020004" pitchFamily="2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F593"/>
    <a:srgbClr val="920000"/>
    <a:srgbClr val="61DAFB"/>
    <a:srgbClr val="6D1313"/>
    <a:srgbClr val="37E2EA"/>
    <a:srgbClr val="0F2D2D"/>
    <a:srgbClr val="0B3E2D"/>
    <a:srgbClr val="F4D24E"/>
    <a:srgbClr val="93B483"/>
    <a:srgbClr val="F8F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7" autoAdjust="0"/>
    <p:restoredTop sz="94678"/>
  </p:normalViewPr>
  <p:slideViewPr>
    <p:cSldViewPr snapToGrid="0">
      <p:cViewPr>
        <p:scale>
          <a:sx n="50" d="100"/>
          <a:sy n="50" d="100"/>
        </p:scale>
        <p:origin x="1248" y="5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44BAA-8EC1-4E7C-A8C7-A639E4BA2E99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B0A4A-3278-488F-9A87-4F5D0F8A7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751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B0A4A-3278-488F-9A87-4F5D0F8A741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17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B0A4A-3278-488F-9A87-4F5D0F8A741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57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Льва поменять на код бека.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B0A4A-3278-488F-9A87-4F5D0F8A741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01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E7D5B-4E5E-8F0D-7EB5-FEEF0F939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A66A46-C7A9-A798-9F0B-E0C15B52E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5C4A7B-08E4-4862-1E44-4001E8ED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3A5A27-F42E-D719-E457-6D7ECB8D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807CA9-798A-CC1C-A7D5-61F45F3D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35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60B09-1E7F-D520-0408-6C42AFB6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C00D27-E3A3-4BD3-E2B6-A9A5225EA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528EC0-0FCA-A68D-0E5F-BDB028E7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0809BA-CB04-71C6-BCF6-6F1731BFF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F4F3A3-4DD6-3897-BE35-8563D339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76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5414F9F-8949-A8F4-75D6-7880E433F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61D1C5-2979-4A32-6BF8-2B9E059FF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8F86A0-34FA-4CC8-63B6-D6923E0C1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6507DF-A831-968B-E838-92440BBC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343676-B5FE-755C-CD6B-F00DA90E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45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6FFF1-B12A-9AE4-2C6A-71F01366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D8ED4-6427-72B0-D17C-C709B2FE8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EA2277-13A4-7037-B7D8-D16EA1FA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BFC66-FD17-208D-4825-F24AA9C2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B95FC2-7D65-54B4-B001-67268734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10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E4B8F-D986-273A-6B19-969B6D63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F80FEF-0684-FABE-B0E4-4106AA722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9660E2-08DE-43C5-C42C-2769D4E3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CDAC2D-FBAF-2849-1DC1-9D227DA5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8AD306-6952-DE21-45B9-39D11287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26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3D50D-8EE3-2FB9-2F71-2C39E195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B1B60D-5C79-633E-8045-6F6CC303D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DB4831-9324-2439-BD8C-0C6B28138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197DF8-7B0C-ED1B-4B07-4DAEE5AD6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9865D2-CF43-4D77-C644-C5EE9993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287DAA-107D-4F2F-5D09-275EB802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1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5657E-3DA2-A700-A5FB-56FF2E42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A5413F-3579-A527-4E71-890CD8BD8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1947D1-7FA6-550C-9DE3-6C836E267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B036A9-56A4-5930-ACF4-FB3BE4C25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D028190-CD87-B5AD-D842-F8B1C4BCED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FE7828-3F9B-24D8-B0D6-D9D60F40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3D5EFF9-1D9C-3D37-23D4-4FB9BC45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54C607-A48A-DC85-676A-883207C2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23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49DBC-8949-4A78-8F32-9D4EE3F3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B03598-899F-D472-13A4-F10C1E07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61F9874-C27E-586E-A6BA-9709155FE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9947B8-2F1C-E5F9-B290-5E3AFA68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21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F96D49-38ED-0D2D-0863-85917F36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991BA7F-80EB-3C56-5FD9-15BB0E33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4493EA-F459-D7A2-266D-246EF178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83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ED292-16C9-1A8B-9DD4-30F85496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D610B-9397-6FFC-3CE7-0B9502088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6F777B-0DA0-33FB-85D7-A383CF510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8936FE-28E7-1EC2-E024-20AF3E8A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B8B6DC-5E55-8B7B-8A04-18AF8166A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CC7521-F73F-5E2F-4A65-A2445630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28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33183-46FF-F5F0-FCF8-CF25D407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82F2C1-7494-54B8-35FD-EB0645F8B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92DAA2-28A0-14C8-0A32-4618EA0D4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FD18FE-3B7C-5594-9E0B-1404E634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F1EDFD-BB46-2B9B-9AAA-1A79B41C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4B3D8-6BA5-054D-65D3-46D71BEB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20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C9904-3466-1C8A-07DA-8E2E24EDC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ABDCB-D60A-6F21-414B-FD6A35CDB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D67E83-FBA2-06E8-B923-DFCC58C70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F1336-DA6C-4C26-9EC1-567D40CED7D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6AEE9E-04C1-D37A-9F0B-25080E1ED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CECB15-1B8D-57BC-CA26-A2317246C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C2E1-986F-4917-B685-18AF9CF33D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8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5FD2104-213F-05D6-971A-AD4C1C4F9D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E56A6-4D30-7423-D203-7659CE5A5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55102"/>
            <a:ext cx="12192000" cy="271209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37E2EA"/>
                </a:solidFill>
              </a:rPr>
              <a:t>Проектная работа</a:t>
            </a:r>
            <a:br>
              <a:rPr lang="ru-RU" dirty="0">
                <a:solidFill>
                  <a:srgbClr val="37E2EA"/>
                </a:solidFill>
              </a:rPr>
            </a:br>
            <a:r>
              <a:rPr lang="ru-RU" dirty="0">
                <a:solidFill>
                  <a:srgbClr val="37E2EA"/>
                </a:solidFill>
              </a:rPr>
              <a:t>«Вики для растениеводов</a:t>
            </a:r>
            <a:r>
              <a:rPr lang="en-US" dirty="0">
                <a:solidFill>
                  <a:srgbClr val="37E2EA"/>
                </a:solidFill>
              </a:rPr>
              <a:t> - </a:t>
            </a:r>
            <a:br>
              <a:rPr lang="en-US" dirty="0">
                <a:solidFill>
                  <a:srgbClr val="37E2EA"/>
                </a:solidFill>
              </a:rPr>
            </a:br>
            <a:r>
              <a:rPr lang="en-US" dirty="0" err="1">
                <a:solidFill>
                  <a:srgbClr val="37E2EA"/>
                </a:solidFill>
              </a:rPr>
              <a:t>GrowGreen</a:t>
            </a:r>
            <a:r>
              <a:rPr lang="ru-RU" dirty="0">
                <a:solidFill>
                  <a:srgbClr val="37E2EA"/>
                </a:solidFill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96ABD0-2AFF-40EE-CE20-CC824B201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3370" y="3509963"/>
            <a:ext cx="5718630" cy="3045618"/>
          </a:xfrm>
        </p:spPr>
        <p:txBody>
          <a:bodyPr anchor="ctr">
            <a:normAutofit lnSpcReduction="10000"/>
          </a:bodyPr>
          <a:lstStyle/>
          <a:p>
            <a:pPr algn="r"/>
            <a:r>
              <a:rPr lang="ru-RU" dirty="0">
                <a:solidFill>
                  <a:srgbClr val="37E2EA"/>
                </a:solidFill>
              </a:rPr>
              <a:t>Группа 4329</a:t>
            </a:r>
          </a:p>
          <a:p>
            <a:pPr algn="r"/>
            <a:r>
              <a:rPr lang="ru-RU" dirty="0">
                <a:solidFill>
                  <a:srgbClr val="37E2EA"/>
                </a:solidFill>
              </a:rPr>
              <a:t>Дарья Шаповалова</a:t>
            </a:r>
          </a:p>
          <a:p>
            <a:pPr algn="r"/>
            <a:r>
              <a:rPr lang="ru-RU" dirty="0">
                <a:solidFill>
                  <a:srgbClr val="37E2EA"/>
                </a:solidFill>
              </a:rPr>
              <a:t>Егор </a:t>
            </a:r>
            <a:r>
              <a:rPr lang="ru-RU" dirty="0" err="1">
                <a:solidFill>
                  <a:srgbClr val="37E2EA"/>
                </a:solidFill>
              </a:rPr>
              <a:t>Ядрошников</a:t>
            </a:r>
            <a:endParaRPr lang="ru-RU" dirty="0">
              <a:solidFill>
                <a:srgbClr val="37E2EA"/>
              </a:solidFill>
            </a:endParaRPr>
          </a:p>
          <a:p>
            <a:pPr algn="r"/>
            <a:r>
              <a:rPr lang="ru-RU" dirty="0">
                <a:solidFill>
                  <a:srgbClr val="37E2EA"/>
                </a:solidFill>
              </a:rPr>
              <a:t>Вадим Паршин</a:t>
            </a:r>
          </a:p>
          <a:p>
            <a:pPr algn="r"/>
            <a:r>
              <a:rPr lang="ru-RU" dirty="0">
                <a:solidFill>
                  <a:srgbClr val="37E2EA"/>
                </a:solidFill>
              </a:rPr>
              <a:t>Научный руководитель:</a:t>
            </a:r>
          </a:p>
          <a:p>
            <a:pPr algn="r"/>
            <a:r>
              <a:rPr lang="ru-RU" dirty="0">
                <a:solidFill>
                  <a:srgbClr val="37E2EA"/>
                </a:solidFill>
              </a:rPr>
              <a:t>Кравченко В.В. </a:t>
            </a:r>
          </a:p>
          <a:p>
            <a:pPr algn="r"/>
            <a:r>
              <a:rPr lang="ru-RU" dirty="0">
                <a:solidFill>
                  <a:srgbClr val="37E2EA"/>
                </a:solidFill>
              </a:rPr>
              <a:t>(старший преподаватель, к.т.н.)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5873C-3587-08C3-32D9-37AEBA110284}"/>
              </a:ext>
            </a:extLst>
          </p:cNvPr>
          <p:cNvSpPr txBox="1"/>
          <p:nvPr/>
        </p:nvSpPr>
        <p:spPr>
          <a:xfrm>
            <a:off x="0" y="4258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sz="1800" b="0" i="0" u="none" strike="noStrike" dirty="0">
                <a:solidFill>
                  <a:srgbClr val="37E2EA"/>
                </a:solidFill>
                <a:effectLst/>
                <a:latin typeface="+mj-lt"/>
              </a:rPr>
              <a:t>МИНИСТЕРСТВО НАУКИ И ВЫСШЕГО ОБРАЗОВАНИЯ РОССИЙСКОЙ ФЕДЕРАЦИИ</a:t>
            </a:r>
            <a:endParaRPr lang="ru-RU" b="0" dirty="0">
              <a:solidFill>
                <a:srgbClr val="37E2EA"/>
              </a:solidFill>
              <a:effectLst/>
              <a:latin typeface="+mj-lt"/>
            </a:endParaRPr>
          </a:p>
          <a:p>
            <a:pPr algn="ctr" rtl="0"/>
            <a:r>
              <a:rPr lang="ru-RU" sz="1800" b="0" i="0" u="none" strike="noStrike" dirty="0">
                <a:solidFill>
                  <a:srgbClr val="37E2EA"/>
                </a:solidFill>
                <a:effectLst/>
                <a:latin typeface="+mj-lt"/>
              </a:rPr>
              <a:t>федеральное государственное автономное образовательное учреждение высшего образования</a:t>
            </a:r>
            <a:endParaRPr lang="ru-RU" b="0" dirty="0">
              <a:solidFill>
                <a:srgbClr val="37E2EA"/>
              </a:solidFill>
              <a:effectLst/>
              <a:latin typeface="+mj-lt"/>
            </a:endParaRPr>
          </a:p>
          <a:p>
            <a:pPr algn="ctr" rtl="0"/>
            <a:r>
              <a:rPr lang="ru-RU" sz="1800" b="0" i="0" u="none" strike="noStrike" dirty="0">
                <a:solidFill>
                  <a:srgbClr val="37E2EA"/>
                </a:solidFill>
                <a:effectLst/>
                <a:latin typeface="+mj-lt"/>
              </a:rPr>
              <a:t>«САНКТ-ПЕТЕРБУРГСКИЙ ГОСУДАРСТВЕННЫЙ УНИВЕРСИТЕТ </a:t>
            </a:r>
            <a:endParaRPr lang="ru-RU" b="0" dirty="0">
              <a:solidFill>
                <a:srgbClr val="37E2EA"/>
              </a:solidFill>
              <a:effectLst/>
              <a:latin typeface="+mj-lt"/>
            </a:endParaRPr>
          </a:p>
          <a:p>
            <a:pPr algn="ctr" rtl="0"/>
            <a:r>
              <a:rPr lang="ru-RU" sz="1800" b="0" i="0" u="none" strike="noStrike" dirty="0">
                <a:solidFill>
                  <a:srgbClr val="37E2EA"/>
                </a:solidFill>
                <a:effectLst/>
                <a:latin typeface="+mj-lt"/>
              </a:rPr>
              <a:t>АЭРОКОСМИЧЕСКОГО ПРИБОРОСТРОЕНИЯ»</a:t>
            </a:r>
          </a:p>
          <a:p>
            <a:pPr algn="ctr" rtl="0"/>
            <a:r>
              <a:rPr lang="ru-RU" sz="1800" b="0" i="0" u="none" strike="noStrike" dirty="0">
                <a:solidFill>
                  <a:srgbClr val="37E2EA"/>
                </a:solidFill>
                <a:effectLst/>
                <a:latin typeface="+mj-lt"/>
              </a:rPr>
              <a:t>КАФЕДРА № 42</a:t>
            </a:r>
            <a:endParaRPr lang="ru-RU" b="0" dirty="0">
              <a:solidFill>
                <a:srgbClr val="37E2EA"/>
              </a:solidFill>
              <a:effectLst/>
              <a:latin typeface="+mj-lt"/>
            </a:endParaRPr>
          </a:p>
          <a:p>
            <a:br>
              <a:rPr lang="ru-RU" dirty="0">
                <a:solidFill>
                  <a:srgbClr val="37E2EA"/>
                </a:solidFill>
                <a:latin typeface="+mj-lt"/>
              </a:rPr>
            </a:br>
            <a:endParaRPr lang="ru-RU" dirty="0">
              <a:solidFill>
                <a:srgbClr val="37E2EA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235C8-70EE-91F8-0129-0DC70FE0668B}"/>
              </a:ext>
            </a:extLst>
          </p:cNvPr>
          <p:cNvSpPr txBox="1"/>
          <p:nvPr/>
        </p:nvSpPr>
        <p:spPr>
          <a:xfrm>
            <a:off x="3004458" y="6488668"/>
            <a:ext cx="618308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dirty="0">
                <a:solidFill>
                  <a:srgbClr val="37E2EA"/>
                </a:solidFill>
              </a:rPr>
              <a:t>Санкт-Петербург 2024</a:t>
            </a:r>
          </a:p>
        </p:txBody>
      </p:sp>
    </p:spTree>
    <p:extLst>
      <p:ext uri="{BB962C8B-B14F-4D97-AF65-F5344CB8AC3E}">
        <p14:creationId xmlns:p14="http://schemas.microsoft.com/office/powerpoint/2010/main" val="230662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38947-EAC7-74A9-4AEC-72F4B26F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E467765-D948-9FC9-B8D1-AE3CA18FD7AD}"/>
              </a:ext>
            </a:extLst>
          </p:cNvPr>
          <p:cNvSpPr/>
          <p:nvPr/>
        </p:nvSpPr>
        <p:spPr>
          <a:xfrm>
            <a:off x="3166996" y="0"/>
            <a:ext cx="6010411" cy="2144714"/>
          </a:xfrm>
          <a:prstGeom prst="rect">
            <a:avLst/>
          </a:prstGeom>
          <a:solidFill>
            <a:srgbClr val="0B3E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8DC02-9949-7172-066D-A51A0A164C07}"/>
              </a:ext>
            </a:extLst>
          </p:cNvPr>
          <p:cNvSpPr txBox="1"/>
          <p:nvPr/>
        </p:nvSpPr>
        <p:spPr>
          <a:xfrm>
            <a:off x="3166996" y="564525"/>
            <a:ext cx="60104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B2F593"/>
                </a:solidFill>
              </a:rPr>
              <a:t>Frontend</a:t>
            </a:r>
            <a:endParaRPr lang="ru-RU" sz="6000" dirty="0">
              <a:solidFill>
                <a:srgbClr val="B2F593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8314FF-E2FD-DBAC-7F9C-786AA3F3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17100000">
            <a:off x="12839577" y="6985780"/>
            <a:ext cx="1342167" cy="1404345"/>
          </a:xfrm>
          <a:prstGeom prst="rect">
            <a:avLst/>
          </a:prstGeom>
        </p:spPr>
      </p:pic>
      <p:pic>
        <p:nvPicPr>
          <p:cNvPr id="1028" name="Picture 4" descr="Download React Logo in SVG Vector or PNG File Format - Logo.wine">
            <a:extLst>
              <a:ext uri="{FF2B5EF4-FFF2-40B4-BE49-F238E27FC236}">
                <a16:creationId xmlns:a16="http://schemas.microsoft.com/office/drawing/2014/main" id="{400614A0-B043-824C-A123-8FA5022D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58" y="1393247"/>
            <a:ext cx="7672082" cy="511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B5387A1A-CF67-A94C-A66E-3A561E05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5587" y="5735637"/>
            <a:ext cx="6600825" cy="11223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61DAFB"/>
                </a:solidFill>
              </a:rPr>
              <a:t>React</a:t>
            </a:r>
            <a:endParaRPr lang="ru-RU" sz="6600" dirty="0">
              <a:solidFill>
                <a:srgbClr val="61DA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00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4C0C-9E07-3A64-7E81-FF541861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6F667E6-781F-2ADA-D324-D073E2246F30}"/>
              </a:ext>
            </a:extLst>
          </p:cNvPr>
          <p:cNvSpPr/>
          <p:nvPr/>
        </p:nvSpPr>
        <p:spPr>
          <a:xfrm>
            <a:off x="6600824" y="2437606"/>
            <a:ext cx="5591175" cy="2144714"/>
          </a:xfrm>
          <a:prstGeom prst="rect">
            <a:avLst/>
          </a:prstGeom>
          <a:solidFill>
            <a:srgbClr val="F4D2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59508F-324B-2250-F275-CE7E3A7D7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681407" y="2728613"/>
            <a:ext cx="6600825" cy="1122363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rgbClr val="F4D24E"/>
                </a:solidFill>
              </a:rPr>
              <a:t>NestJS</a:t>
            </a:r>
            <a:endParaRPr lang="ru-RU" sz="6600" dirty="0">
              <a:solidFill>
                <a:srgbClr val="F4D24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CB25B-BFF3-8631-D957-417EE36C3E54}"/>
              </a:ext>
            </a:extLst>
          </p:cNvPr>
          <p:cNvSpPr txBox="1"/>
          <p:nvPr/>
        </p:nvSpPr>
        <p:spPr>
          <a:xfrm>
            <a:off x="6600824" y="2921168"/>
            <a:ext cx="55911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Backend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100" name="Picture 4" descr="Логотип программы NestJS">
            <a:extLst>
              <a:ext uri="{FF2B5EF4-FFF2-40B4-BE49-F238E27FC236}">
                <a16:creationId xmlns:a16="http://schemas.microsoft.com/office/drawing/2014/main" id="{E332B6F9-65D6-CE24-574D-70C6150C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7" y="240619"/>
            <a:ext cx="2574959" cy="24879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AB6464-0819-3EF8-D574-5C13F8291D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18740736">
            <a:off x="5695826" y="7124681"/>
            <a:ext cx="1342167" cy="140434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C72747-B7EA-E24D-8097-78DE71CA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081" y="3232103"/>
            <a:ext cx="2413700" cy="248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49FA979E-55C1-2641-95C7-56215DB09F62}"/>
              </a:ext>
            </a:extLst>
          </p:cNvPr>
          <p:cNvSpPr txBox="1">
            <a:spLocks/>
          </p:cNvSpPr>
          <p:nvPr/>
        </p:nvSpPr>
        <p:spPr>
          <a:xfrm>
            <a:off x="1289518" y="5720097"/>
            <a:ext cx="6600825" cy="112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solidFill>
                  <a:srgbClr val="F4D24E"/>
                </a:solidFill>
              </a:rPr>
              <a:t>PostgreSQL</a:t>
            </a:r>
            <a:endParaRPr lang="ru-RU" sz="6600" dirty="0">
              <a:solidFill>
                <a:srgbClr val="F4D2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3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B5FFB29-ED5F-0C8E-2677-182548E40092}"/>
              </a:ext>
            </a:extLst>
          </p:cNvPr>
          <p:cNvSpPr/>
          <p:nvPr/>
        </p:nvSpPr>
        <p:spPr>
          <a:xfrm>
            <a:off x="4670987" y="3429000"/>
            <a:ext cx="7542080" cy="3429000"/>
          </a:xfrm>
          <a:prstGeom prst="rect">
            <a:avLst/>
          </a:prstGeom>
          <a:solidFill>
            <a:srgbClr val="F4D2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E7876-430E-DB4B-9D71-0C0973F6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987" y="3429000"/>
            <a:ext cx="7542080" cy="3417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454B25-5201-234B-9E0B-D7C9B46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5"/>
            <a:ext cx="6453018" cy="3406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51EA1-2735-5E42-A8B5-321E7C0E68E5}"/>
              </a:ext>
            </a:extLst>
          </p:cNvPr>
          <p:cNvSpPr txBox="1"/>
          <p:nvPr/>
        </p:nvSpPr>
        <p:spPr>
          <a:xfrm>
            <a:off x="2085527" y="3429000"/>
            <a:ext cx="167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Swagger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7E9D5-5925-5B40-A220-2911FB92D7A8}"/>
              </a:ext>
            </a:extLst>
          </p:cNvPr>
          <p:cNvSpPr txBox="1"/>
          <p:nvPr/>
        </p:nvSpPr>
        <p:spPr>
          <a:xfrm>
            <a:off x="7535936" y="2604739"/>
            <a:ext cx="234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dbdiagram.io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667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38947-EAC7-74A9-4AEC-72F4B26F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E467765-D948-9FC9-B8D1-AE3CA18FD7AD}"/>
              </a:ext>
            </a:extLst>
          </p:cNvPr>
          <p:cNvSpPr/>
          <p:nvPr/>
        </p:nvSpPr>
        <p:spPr>
          <a:xfrm>
            <a:off x="3166996" y="0"/>
            <a:ext cx="6010411" cy="2144714"/>
          </a:xfrm>
          <a:prstGeom prst="rect">
            <a:avLst/>
          </a:prstGeom>
          <a:solidFill>
            <a:srgbClr val="0B3E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8DC02-9949-7172-066D-A51A0A164C07}"/>
              </a:ext>
            </a:extLst>
          </p:cNvPr>
          <p:cNvSpPr txBox="1"/>
          <p:nvPr/>
        </p:nvSpPr>
        <p:spPr>
          <a:xfrm>
            <a:off x="3166996" y="102861"/>
            <a:ext cx="60104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rgbClr val="B2F593"/>
                </a:solidFill>
              </a:rPr>
              <a:t>СБОР СТАТИСТИКИ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8314FF-E2FD-DBAC-7F9C-786AA3F3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17100000">
            <a:off x="12839577" y="6985780"/>
            <a:ext cx="1342167" cy="1404345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B5387A1A-CF67-A94C-A66E-3A561E05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5587" y="5735637"/>
            <a:ext cx="6600825" cy="1122363"/>
          </a:xfrm>
        </p:spPr>
        <p:txBody>
          <a:bodyPr>
            <a:normAutofit/>
          </a:bodyPr>
          <a:lstStyle/>
          <a:p>
            <a:r>
              <a:rPr lang="en-US" sz="6600" dirty="0" err="1">
                <a:solidFill>
                  <a:srgbClr val="B2F593"/>
                </a:solidFill>
              </a:rPr>
              <a:t>Metrica</a:t>
            </a:r>
            <a:r>
              <a:rPr lang="en-US" sz="6600" dirty="0">
                <a:solidFill>
                  <a:srgbClr val="B2F593"/>
                </a:solidFill>
              </a:rPr>
              <a:t> </a:t>
            </a:r>
            <a:r>
              <a:rPr lang="en-US" sz="6600" dirty="0" err="1">
                <a:solidFill>
                  <a:srgbClr val="B2F593"/>
                </a:solidFill>
              </a:rPr>
              <a:t>yandex</a:t>
            </a:r>
            <a:endParaRPr lang="ru-RU" sz="6600" dirty="0">
              <a:solidFill>
                <a:srgbClr val="B2F59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1901E-3D78-FC46-9714-80047102C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4818" y="2394680"/>
            <a:ext cx="7554765" cy="31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C961D2-D5C8-C05B-DA0F-367D177B0C23}"/>
              </a:ext>
            </a:extLst>
          </p:cNvPr>
          <p:cNvSpPr/>
          <p:nvPr/>
        </p:nvSpPr>
        <p:spPr>
          <a:xfrm>
            <a:off x="-304800" y="-1762125"/>
            <a:ext cx="3954341" cy="10382246"/>
          </a:xfrm>
          <a:prstGeom prst="rect">
            <a:avLst/>
          </a:prstGeom>
          <a:solidFill>
            <a:srgbClr val="0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09CD7-E8E1-C369-B52B-54B80BCA9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170" y="1"/>
            <a:ext cx="6324600" cy="6857999"/>
          </a:xfrm>
        </p:spPr>
        <p:txBody>
          <a:bodyPr anchor="ctr"/>
          <a:lstStyle/>
          <a:p>
            <a:pPr algn="l"/>
            <a:r>
              <a:rPr lang="ru-RU" dirty="0">
                <a:solidFill>
                  <a:srgbClr val="B2F593"/>
                </a:solidFill>
              </a:rPr>
              <a:t>Инфраструктурные решения</a:t>
            </a:r>
          </a:p>
        </p:txBody>
      </p:sp>
      <p:pic>
        <p:nvPicPr>
          <p:cNvPr id="1028" name="Picture 4" descr="Download nginx Logo in SVG Vector or PNG File Format - Logo.wine">
            <a:extLst>
              <a:ext uri="{FF2B5EF4-FFF2-40B4-BE49-F238E27FC236}">
                <a16:creationId xmlns:a16="http://schemas.microsoft.com/office/drawing/2014/main" id="{9559D1EE-0703-0640-8D6E-DEE7901CC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567872"/>
            <a:ext cx="5687786" cy="37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ker Logo, symbol, meaning, history, PNG, brand">
            <a:extLst>
              <a:ext uri="{FF2B5EF4-FFF2-40B4-BE49-F238E27FC236}">
                <a16:creationId xmlns:a16="http://schemas.microsoft.com/office/drawing/2014/main" id="{34567652-B3A3-2041-A5C8-54EFC11F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86421"/>
            <a:ext cx="5687787" cy="319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74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F912F-6348-C93D-E894-7F5A81D80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63597C-2FED-6D9A-8BF7-8226D92DE3A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80393" y="884160"/>
            <a:ext cx="7657323" cy="763244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0C760C-2855-58FF-8D61-E23F376F8E4F}"/>
              </a:ext>
            </a:extLst>
          </p:cNvPr>
          <p:cNvSpPr/>
          <p:nvPr/>
        </p:nvSpPr>
        <p:spPr>
          <a:xfrm>
            <a:off x="7622132" y="0"/>
            <a:ext cx="4569868" cy="4506673"/>
          </a:xfrm>
          <a:prstGeom prst="rect">
            <a:avLst/>
          </a:prstGeom>
          <a:solidFill>
            <a:srgbClr val="6D13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7E78B-757E-426E-B4A1-215652FB3946}"/>
              </a:ext>
            </a:extLst>
          </p:cNvPr>
          <p:cNvSpPr txBox="1"/>
          <p:nvPr/>
        </p:nvSpPr>
        <p:spPr>
          <a:xfrm>
            <a:off x="7622132" y="990045"/>
            <a:ext cx="45677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rgbClr val="F7E3CF"/>
                </a:solidFill>
              </a:rPr>
              <a:t>Наполнение </a:t>
            </a:r>
          </a:p>
          <a:p>
            <a:pPr algn="ctr"/>
            <a:r>
              <a:rPr lang="ru-RU" sz="6000" dirty="0">
                <a:solidFill>
                  <a:srgbClr val="F7E3CF"/>
                </a:solidFill>
              </a:rPr>
              <a:t>контентом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F7B2DA-DB15-536D-54E1-9F8E7110A6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18865194">
            <a:off x="5514852" y="7814428"/>
            <a:ext cx="1342167" cy="14043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2ED597-37B7-F208-BBD1-99CBA5CF1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532" y="3776301"/>
            <a:ext cx="3805246" cy="22331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389746-7690-6A57-0D80-3CB01AE25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31" y="164834"/>
            <a:ext cx="2380861" cy="23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88A6-1179-A4C6-0B78-F15D2C2F6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45E7CD3-1F9A-1981-3569-8625EEB32E21}"/>
              </a:ext>
            </a:extLst>
          </p:cNvPr>
          <p:cNvSpPr/>
          <p:nvPr/>
        </p:nvSpPr>
        <p:spPr>
          <a:xfrm>
            <a:off x="-333375" y="-1238250"/>
            <a:ext cx="12858750" cy="2944018"/>
          </a:xfrm>
          <a:prstGeom prst="rect">
            <a:avLst/>
          </a:prstGeom>
          <a:solidFill>
            <a:srgbClr val="0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AF4EC-46EF-C280-667E-BFD6A7C77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15913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rgbClr val="37E2EA"/>
                </a:solidFill>
              </a:rPr>
              <a:t>Литература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FB776D-6C39-5A3B-5668-1672AF7C8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53298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solidFill>
                  <a:srgbClr val="37E2EA"/>
                </a:solidFill>
              </a:rPr>
              <a:t>1.	MDN Web Docs (Mozilla Developer Network) – URL: https://developer.mozilla.org/ (</a:t>
            </a:r>
            <a:r>
              <a:rPr lang="ru-RU" dirty="0">
                <a:solidFill>
                  <a:srgbClr val="37E2EA"/>
                </a:solidFill>
              </a:rPr>
              <a:t>дата обращения 27.10.2024)</a:t>
            </a:r>
          </a:p>
          <a:p>
            <a:pPr algn="just"/>
            <a:r>
              <a:rPr lang="ru-RU" dirty="0">
                <a:solidFill>
                  <a:srgbClr val="37E2EA"/>
                </a:solidFill>
              </a:rPr>
              <a:t>2.	</a:t>
            </a:r>
            <a:r>
              <a:rPr lang="en-US" dirty="0">
                <a:solidFill>
                  <a:srgbClr val="37E2EA"/>
                </a:solidFill>
              </a:rPr>
              <a:t>W3Schools – URL: https://www.w3schools.com/  (</a:t>
            </a:r>
            <a:r>
              <a:rPr lang="ru-RU" dirty="0">
                <a:solidFill>
                  <a:srgbClr val="37E2EA"/>
                </a:solidFill>
              </a:rPr>
              <a:t>дата обращения 27.10.2024)</a:t>
            </a:r>
          </a:p>
          <a:p>
            <a:pPr algn="just"/>
            <a:r>
              <a:rPr lang="ru-RU" dirty="0">
                <a:solidFill>
                  <a:srgbClr val="37E2EA"/>
                </a:solidFill>
              </a:rPr>
              <a:t>3.	</a:t>
            </a:r>
            <a:r>
              <a:rPr lang="en-US" dirty="0" err="1">
                <a:solidFill>
                  <a:srgbClr val="37E2EA"/>
                </a:solidFill>
              </a:rPr>
              <a:t>Css</a:t>
            </a:r>
            <a:r>
              <a:rPr lang="en-US" dirty="0">
                <a:solidFill>
                  <a:srgbClr val="37E2EA"/>
                </a:solidFill>
              </a:rPr>
              <a:t>-Tricks – URL: https://css-tricks.com/ (</a:t>
            </a:r>
            <a:r>
              <a:rPr lang="ru-RU" dirty="0">
                <a:solidFill>
                  <a:srgbClr val="37E2EA"/>
                </a:solidFill>
              </a:rPr>
              <a:t>дата обращения 27.10.2024)</a:t>
            </a:r>
          </a:p>
          <a:p>
            <a:pPr algn="just"/>
            <a:r>
              <a:rPr lang="ru-RU" dirty="0">
                <a:solidFill>
                  <a:srgbClr val="37E2EA"/>
                </a:solidFill>
              </a:rPr>
              <a:t>4.	</a:t>
            </a:r>
            <a:r>
              <a:rPr lang="en-US" dirty="0">
                <a:solidFill>
                  <a:srgbClr val="37E2EA"/>
                </a:solidFill>
              </a:rPr>
              <a:t>Stack Overflow – URL: https://stackoverflow.com/ (</a:t>
            </a:r>
            <a:r>
              <a:rPr lang="ru-RU" dirty="0">
                <a:solidFill>
                  <a:srgbClr val="37E2EA"/>
                </a:solidFill>
              </a:rPr>
              <a:t>дата обращения 27.10.2024)</a:t>
            </a:r>
          </a:p>
          <a:p>
            <a:pPr algn="just"/>
            <a:r>
              <a:rPr lang="ru-RU" dirty="0">
                <a:solidFill>
                  <a:srgbClr val="37E2EA"/>
                </a:solidFill>
              </a:rPr>
              <a:t>5.	</a:t>
            </a:r>
            <a:r>
              <a:rPr lang="en-US" dirty="0" err="1">
                <a:solidFill>
                  <a:srgbClr val="37E2EA"/>
                </a:solidFill>
              </a:rPr>
              <a:t>FreeCodeCamp</a:t>
            </a:r>
            <a:r>
              <a:rPr lang="en-US" dirty="0">
                <a:solidFill>
                  <a:srgbClr val="37E2EA"/>
                </a:solidFill>
              </a:rPr>
              <a:t> – URL: https://www.freecodecamp.org/ (</a:t>
            </a:r>
            <a:r>
              <a:rPr lang="ru-RU" dirty="0">
                <a:solidFill>
                  <a:srgbClr val="37E2EA"/>
                </a:solidFill>
              </a:rPr>
              <a:t>дата обращения 27.10.2024)</a:t>
            </a:r>
          </a:p>
        </p:txBody>
      </p:sp>
    </p:spTree>
    <p:extLst>
      <p:ext uri="{BB962C8B-B14F-4D97-AF65-F5344CB8AC3E}">
        <p14:creationId xmlns:p14="http://schemas.microsoft.com/office/powerpoint/2010/main" val="248237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30FAB57-ED7B-7624-73CA-697C8A7E6DDD}"/>
              </a:ext>
            </a:extLst>
          </p:cNvPr>
          <p:cNvSpPr/>
          <p:nvPr/>
        </p:nvSpPr>
        <p:spPr>
          <a:xfrm>
            <a:off x="-333375" y="-1238251"/>
            <a:ext cx="12858750" cy="87273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39365-B4F5-0146-A894-5BE224CB6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686"/>
            <a:ext cx="12192000" cy="53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6C7444D-CA6C-51E5-6DA7-71D2888D0821}"/>
              </a:ext>
            </a:extLst>
          </p:cNvPr>
          <p:cNvGrpSpPr/>
          <p:nvPr/>
        </p:nvGrpSpPr>
        <p:grpSpPr>
          <a:xfrm rot="20700000">
            <a:off x="8982948" y="5133747"/>
            <a:ext cx="4481871" cy="418785"/>
            <a:chOff x="7569419" y="4906304"/>
            <a:chExt cx="5976432" cy="558437"/>
          </a:xfrm>
        </p:grpSpPr>
        <p:sp>
          <p:nvSpPr>
            <p:cNvPr id="14" name="Параллелограмм 13">
              <a:extLst>
                <a:ext uri="{FF2B5EF4-FFF2-40B4-BE49-F238E27FC236}">
                  <a16:creationId xmlns:a16="http://schemas.microsoft.com/office/drawing/2014/main" id="{0377CCC7-C719-2CD1-645C-5E2579486644}"/>
                </a:ext>
              </a:extLst>
            </p:cNvPr>
            <p:cNvSpPr/>
            <p:nvPr/>
          </p:nvSpPr>
          <p:spPr>
            <a:xfrm rot="18900000">
              <a:off x="7569419" y="4916761"/>
              <a:ext cx="5976432" cy="545811"/>
            </a:xfrm>
            <a:prstGeom prst="parallelogram">
              <a:avLst/>
            </a:prstGeom>
            <a:solidFill>
              <a:srgbClr val="F4D24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9AFE8D79-0FC1-120B-FB3F-C2ABD630B490}"/>
                </a:ext>
              </a:extLst>
            </p:cNvPr>
            <p:cNvSpPr txBox="1">
              <a:spLocks/>
            </p:cNvSpPr>
            <p:nvPr/>
          </p:nvSpPr>
          <p:spPr>
            <a:xfrm rot="18900000">
              <a:off x="7697595" y="4906304"/>
              <a:ext cx="5830741" cy="5584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dirty="0">
                  <a:solidFill>
                    <a:schemeClr val="bg1"/>
                  </a:solidFill>
                </a:rPr>
                <a:t>POLICE LINE DO NOT CROSS </a:t>
              </a:r>
              <a:endParaRPr lang="ru-RU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1AC2FF7-5592-8324-5DC6-44E230D729E3}"/>
              </a:ext>
            </a:extLst>
          </p:cNvPr>
          <p:cNvSpPr/>
          <p:nvPr/>
        </p:nvSpPr>
        <p:spPr>
          <a:xfrm rot="18900000">
            <a:off x="4682582" y="1713317"/>
            <a:ext cx="2826836" cy="2789298"/>
          </a:xfrm>
          <a:prstGeom prst="rect">
            <a:avLst/>
          </a:prstGeom>
          <a:solidFill>
            <a:srgbClr val="F4D2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84D2D-A06F-7B18-7717-69327956E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Мотив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DD61F0B-84BE-CA1A-5237-C747B456D33B}"/>
              </a:ext>
            </a:extLst>
          </p:cNvPr>
          <p:cNvGrpSpPr/>
          <p:nvPr/>
        </p:nvGrpSpPr>
        <p:grpSpPr>
          <a:xfrm rot="900000">
            <a:off x="8644780" y="5919003"/>
            <a:ext cx="4481871" cy="418785"/>
            <a:chOff x="7569419" y="4906304"/>
            <a:chExt cx="5976432" cy="558437"/>
          </a:xfrm>
        </p:grpSpPr>
        <p:sp>
          <p:nvSpPr>
            <p:cNvPr id="17" name="Параллелограмм 16">
              <a:extLst>
                <a:ext uri="{FF2B5EF4-FFF2-40B4-BE49-F238E27FC236}">
                  <a16:creationId xmlns:a16="http://schemas.microsoft.com/office/drawing/2014/main" id="{DEE8196F-66B1-0930-7832-DB106E188A1A}"/>
                </a:ext>
              </a:extLst>
            </p:cNvPr>
            <p:cNvSpPr/>
            <p:nvPr/>
          </p:nvSpPr>
          <p:spPr>
            <a:xfrm rot="18900000">
              <a:off x="7569419" y="4916761"/>
              <a:ext cx="5976432" cy="545811"/>
            </a:xfrm>
            <a:prstGeom prst="parallelogram">
              <a:avLst/>
            </a:prstGeom>
            <a:solidFill>
              <a:srgbClr val="F4D24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  <p:sp>
          <p:nvSpPr>
            <p:cNvPr id="18" name="Заголовок 1">
              <a:extLst>
                <a:ext uri="{FF2B5EF4-FFF2-40B4-BE49-F238E27FC236}">
                  <a16:creationId xmlns:a16="http://schemas.microsoft.com/office/drawing/2014/main" id="{816B36FA-2833-EA50-0841-85DF465B15F6}"/>
                </a:ext>
              </a:extLst>
            </p:cNvPr>
            <p:cNvSpPr txBox="1">
              <a:spLocks/>
            </p:cNvSpPr>
            <p:nvPr/>
          </p:nvSpPr>
          <p:spPr>
            <a:xfrm rot="18900000">
              <a:off x="7697595" y="4906304"/>
              <a:ext cx="5830741" cy="5584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 dirty="0">
                  <a:solidFill>
                    <a:schemeClr val="bg1"/>
                  </a:solidFill>
                </a:rPr>
                <a:t>POLICE LINE DO NOT CROSS </a:t>
              </a:r>
              <a:endParaRPr lang="ru-R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E96E9B4-07C4-D45A-EAF6-C1B186BAC8FB}"/>
              </a:ext>
            </a:extLst>
          </p:cNvPr>
          <p:cNvGrpSpPr/>
          <p:nvPr/>
        </p:nvGrpSpPr>
        <p:grpSpPr>
          <a:xfrm>
            <a:off x="7569418" y="4906304"/>
            <a:ext cx="5976432" cy="558437"/>
            <a:chOff x="7569418" y="4906304"/>
            <a:chExt cx="5976432" cy="558437"/>
          </a:xfrm>
        </p:grpSpPr>
        <p:sp>
          <p:nvSpPr>
            <p:cNvPr id="9" name="Параллелограмм 8">
              <a:extLst>
                <a:ext uri="{FF2B5EF4-FFF2-40B4-BE49-F238E27FC236}">
                  <a16:creationId xmlns:a16="http://schemas.microsoft.com/office/drawing/2014/main" id="{F399B4B5-3D48-26EE-D8C1-2032F6371D61}"/>
                </a:ext>
              </a:extLst>
            </p:cNvPr>
            <p:cNvSpPr/>
            <p:nvPr/>
          </p:nvSpPr>
          <p:spPr>
            <a:xfrm rot="18900000">
              <a:off x="7569418" y="4916761"/>
              <a:ext cx="5976432" cy="545811"/>
            </a:xfrm>
            <a:prstGeom prst="parallelogram">
              <a:avLst/>
            </a:prstGeom>
            <a:solidFill>
              <a:srgbClr val="F4D24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15D4D3EB-C7FD-CADC-044D-92769B6DB6FF}"/>
                </a:ext>
              </a:extLst>
            </p:cNvPr>
            <p:cNvSpPr txBox="1">
              <a:spLocks/>
            </p:cNvSpPr>
            <p:nvPr/>
          </p:nvSpPr>
          <p:spPr>
            <a:xfrm rot="18900000">
              <a:off x="7697595" y="4906304"/>
              <a:ext cx="5830741" cy="55843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solidFill>
                    <a:schemeClr val="bg1"/>
                  </a:solidFill>
                </a:rPr>
                <a:t>POLICE LINE DO NOT CROSS 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Трапеция 22">
            <a:extLst>
              <a:ext uri="{FF2B5EF4-FFF2-40B4-BE49-F238E27FC236}">
                <a16:creationId xmlns:a16="http://schemas.microsoft.com/office/drawing/2014/main" id="{B8132DBF-E536-8540-DC9E-2589332C0515}"/>
              </a:ext>
            </a:extLst>
          </p:cNvPr>
          <p:cNvSpPr/>
          <p:nvPr/>
        </p:nvSpPr>
        <p:spPr>
          <a:xfrm>
            <a:off x="618354" y="5000170"/>
            <a:ext cx="4439874" cy="1714601"/>
          </a:xfrm>
          <a:prstGeom prst="trapezoid">
            <a:avLst>
              <a:gd name="adj" fmla="val 38937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Трапеция 25">
            <a:extLst>
              <a:ext uri="{FF2B5EF4-FFF2-40B4-BE49-F238E27FC236}">
                <a16:creationId xmlns:a16="http://schemas.microsoft.com/office/drawing/2014/main" id="{4907BD1F-76BE-8AE2-461A-1546F25FA79B}"/>
              </a:ext>
            </a:extLst>
          </p:cNvPr>
          <p:cNvSpPr/>
          <p:nvPr/>
        </p:nvSpPr>
        <p:spPr>
          <a:xfrm>
            <a:off x="0" y="5958687"/>
            <a:ext cx="1347941" cy="520551"/>
          </a:xfrm>
          <a:prstGeom prst="trapezoid">
            <a:avLst>
              <a:gd name="adj" fmla="val 38937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BFAE42-023D-CAF7-F872-BC0C3B43070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9900000">
            <a:off x="10826869" y="-56481"/>
            <a:ext cx="1342167" cy="140434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563BAB-3C87-02E4-0C9C-A380CB3490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59631" r="55842" b="-2134"/>
          <a:stretch/>
        </p:blipFill>
        <p:spPr>
          <a:xfrm rot="16200000">
            <a:off x="7014839" y="7248578"/>
            <a:ext cx="866969" cy="10192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16D463-98C0-2982-2F47-A5812902191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6" t="11658" r="3210" b="53714"/>
          <a:stretch/>
        </p:blipFill>
        <p:spPr>
          <a:xfrm rot="900000">
            <a:off x="-832016" y="-1334876"/>
            <a:ext cx="806324" cy="8198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BCF832-B2E0-3301-4626-726CB1B7BE7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9" t="48472"/>
          <a:stretch/>
        </p:blipFill>
        <p:spPr>
          <a:xfrm rot="1800000">
            <a:off x="12929513" y="3676915"/>
            <a:ext cx="788359" cy="8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5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1D35C-FACC-F37E-8DBA-CEF791005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8272FED-B0D5-2E07-4A40-86282F798EF1}"/>
              </a:ext>
            </a:extLst>
          </p:cNvPr>
          <p:cNvSpPr/>
          <p:nvPr/>
        </p:nvSpPr>
        <p:spPr>
          <a:xfrm>
            <a:off x="-2151922" y="-2123346"/>
            <a:ext cx="4303843" cy="4246692"/>
          </a:xfrm>
          <a:prstGeom prst="rect">
            <a:avLst/>
          </a:prstGeom>
          <a:solidFill>
            <a:srgbClr val="0B3E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2F593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4B4D1-E8E0-730F-DBA5-0B1773AE9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8900000">
            <a:off x="41794" y="492960"/>
            <a:ext cx="1985493" cy="940628"/>
          </a:xfrm>
        </p:spPr>
        <p:txBody>
          <a:bodyPr anchor="ctr">
            <a:normAutofit/>
          </a:bodyPr>
          <a:lstStyle/>
          <a:p>
            <a:r>
              <a:rPr lang="ru-RU" b="1" dirty="0">
                <a:solidFill>
                  <a:srgbClr val="B2F593"/>
                </a:solidFill>
                <a:latin typeface="Blender Pro Medium" panose="02000606040000020004" pitchFamily="2" charset="0"/>
              </a:rPr>
              <a:t>Цель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BDD5D4-B2F4-975E-BC1E-47A24F842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0013" y="3817672"/>
            <a:ext cx="4680958" cy="2047556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rgbClr val="F4F9C0"/>
                </a:solidFill>
                <a:latin typeface="Blender Pro Medium" panose="02000606040000020004" pitchFamily="2" charset="0"/>
              </a:rPr>
              <a:t>- Frontend</a:t>
            </a:r>
          </a:p>
          <a:p>
            <a:pPr algn="l"/>
            <a:r>
              <a:rPr lang="en-US" sz="3200" dirty="0">
                <a:solidFill>
                  <a:srgbClr val="F4F9C0"/>
                </a:solidFill>
                <a:latin typeface="Blender Pro Medium" panose="02000606040000020004" pitchFamily="2" charset="0"/>
              </a:rPr>
              <a:t>- Backend</a:t>
            </a:r>
          </a:p>
          <a:p>
            <a:pPr algn="l"/>
            <a:r>
              <a:rPr lang="en-US" sz="3200" dirty="0">
                <a:solidFill>
                  <a:srgbClr val="F4F9C0"/>
                </a:solidFill>
                <a:latin typeface="Blender Pro Medium" panose="02000606040000020004" pitchFamily="2" charset="0"/>
              </a:rPr>
              <a:t>- </a:t>
            </a:r>
            <a:r>
              <a:rPr lang="ru-RU" sz="3200" dirty="0">
                <a:solidFill>
                  <a:srgbClr val="F4F9C0"/>
                </a:solidFill>
                <a:latin typeface="Blender Pro Medium" panose="02000606040000020004" pitchFamily="2" charset="0"/>
              </a:rPr>
              <a:t>Наполнение контентом</a:t>
            </a:r>
          </a:p>
        </p:txBody>
      </p:sp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852E9AB5-1DC9-6C4F-C731-D8B2536B744D}"/>
              </a:ext>
            </a:extLst>
          </p:cNvPr>
          <p:cNvSpPr/>
          <p:nvPr/>
        </p:nvSpPr>
        <p:spPr>
          <a:xfrm>
            <a:off x="1526148" y="4361890"/>
            <a:ext cx="4217831" cy="959121"/>
          </a:xfrm>
          <a:prstGeom prst="parallelogram">
            <a:avLst/>
          </a:prstGeom>
          <a:solidFill>
            <a:srgbClr val="0B3E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D0C1B6C-EE30-8F0D-2C69-D5C6A1B8E0A8}"/>
              </a:ext>
            </a:extLst>
          </p:cNvPr>
          <p:cNvSpPr txBox="1">
            <a:spLocks/>
          </p:cNvSpPr>
          <p:nvPr/>
        </p:nvSpPr>
        <p:spPr>
          <a:xfrm>
            <a:off x="2502182" y="4361890"/>
            <a:ext cx="2265762" cy="940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B2F593"/>
                </a:solidFill>
                <a:latin typeface="Blender Pro Medium" panose="02000606040000020004" pitchFamily="2" charset="0"/>
              </a:rPr>
              <a:t>Задачи: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EAEC9-C7DB-272C-E016-D17F27914096}"/>
              </a:ext>
            </a:extLst>
          </p:cNvPr>
          <p:cNvSpPr txBox="1"/>
          <p:nvPr/>
        </p:nvSpPr>
        <p:spPr>
          <a:xfrm>
            <a:off x="2946731" y="1046128"/>
            <a:ext cx="90895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4F9C0"/>
                </a:solidFill>
              </a:rPr>
              <a:t>– создать сайт со справочной информацией по уходу для растений и трекером полива.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671919-0DCC-BE5E-3F1F-275A462EB9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9900000">
            <a:off x="12265143" y="-1554109"/>
            <a:ext cx="1342167" cy="14043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4F0D89-CB77-99FE-DFAF-574E145185D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59631" r="55842" b="-2134"/>
          <a:stretch/>
        </p:blipFill>
        <p:spPr>
          <a:xfrm rot="16200000">
            <a:off x="7014839" y="7248578"/>
            <a:ext cx="866969" cy="10192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C478A3-B429-2A9E-90C3-83AAE1C307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6" t="11658" r="3210" b="53714"/>
          <a:stretch/>
        </p:blipFill>
        <p:spPr>
          <a:xfrm rot="900000">
            <a:off x="-832016" y="-1334876"/>
            <a:ext cx="806324" cy="8198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6CD41C-7848-EB28-E85A-63FA266F871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9" t="48472"/>
          <a:stretch/>
        </p:blipFill>
        <p:spPr>
          <a:xfrm rot="1800000">
            <a:off x="11233354" y="5828301"/>
            <a:ext cx="788359" cy="8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4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47DC6-D1FC-4E93-51FC-BDB299134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117EF8-44F5-F18C-2892-B48B98D76CB4}"/>
              </a:ext>
            </a:extLst>
          </p:cNvPr>
          <p:cNvSpPr/>
          <p:nvPr/>
        </p:nvSpPr>
        <p:spPr>
          <a:xfrm rot="5400000">
            <a:off x="4323443" y="-3916590"/>
            <a:ext cx="3545114" cy="6762752"/>
          </a:xfrm>
          <a:prstGeom prst="rect">
            <a:avLst/>
          </a:prstGeom>
          <a:solidFill>
            <a:srgbClr val="6D13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E2C14-D5F2-0BBD-01C8-E0C951349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294266"/>
            <a:ext cx="9144000" cy="2387600"/>
          </a:xfrm>
        </p:spPr>
        <p:txBody>
          <a:bodyPr/>
          <a:lstStyle/>
          <a:p>
            <a:r>
              <a:rPr lang="ru-RU" b="1" dirty="0">
                <a:solidFill>
                  <a:srgbClr val="F7E3CF"/>
                </a:solidFill>
                <a:latin typeface="Blender Pro Medium" panose="02000606040000020004" pitchFamily="2" charset="0"/>
              </a:rPr>
              <a:t>Морфологический разбор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5FF8250B-643D-E008-128D-3258A89C0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33406"/>
              </p:ext>
            </p:extLst>
          </p:nvPr>
        </p:nvGraphicFramePr>
        <p:xfrm>
          <a:off x="1440487" y="1468025"/>
          <a:ext cx="9311026" cy="5363107"/>
        </p:xfrm>
        <a:graphic>
          <a:graphicData uri="http://schemas.openxmlformats.org/drawingml/2006/table">
            <a:tbl>
              <a:tblPr/>
              <a:tblGrid>
                <a:gridCol w="2883863">
                  <a:extLst>
                    <a:ext uri="{9D8B030D-6E8A-4147-A177-3AD203B41FA5}">
                      <a16:colId xmlns:a16="http://schemas.microsoft.com/office/drawing/2014/main" val="3056325177"/>
                    </a:ext>
                  </a:extLst>
                </a:gridCol>
                <a:gridCol w="2572786">
                  <a:extLst>
                    <a:ext uri="{9D8B030D-6E8A-4147-A177-3AD203B41FA5}">
                      <a16:colId xmlns:a16="http://schemas.microsoft.com/office/drawing/2014/main" val="298299645"/>
                    </a:ext>
                  </a:extLst>
                </a:gridCol>
                <a:gridCol w="3854377">
                  <a:extLst>
                    <a:ext uri="{9D8B030D-6E8A-4147-A177-3AD203B41FA5}">
                      <a16:colId xmlns:a16="http://schemas.microsoft.com/office/drawing/2014/main" val="3429488371"/>
                    </a:ext>
                  </a:extLst>
                </a:gridCol>
              </a:tblGrid>
              <a:tr h="967974"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b="0" i="0" u="none" strike="noStrike" dirty="0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Параметры объекта</a:t>
                      </a:r>
                      <a:endParaRPr lang="ru-RU" sz="4400" dirty="0">
                        <a:solidFill>
                          <a:srgbClr val="F7E3CF"/>
                        </a:solidFill>
                        <a:effectLst/>
                        <a:latin typeface="+mn-lt"/>
                      </a:endParaRP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rtl="0" fontAlgn="t"/>
                      <a:r>
                        <a:rPr lang="ru-RU" sz="3200" b="0" i="0" u="none" strike="noStrike" dirty="0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Варианты решений</a:t>
                      </a:r>
                      <a:endParaRPr lang="ru-RU" sz="4400" dirty="0">
                        <a:solidFill>
                          <a:srgbClr val="F7E3CF"/>
                        </a:solidFill>
                        <a:effectLst/>
                        <a:latin typeface="+mn-lt"/>
                      </a:endParaRP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6179"/>
                  </a:ext>
                </a:extLst>
              </a:tr>
              <a:tr h="1220640"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b="0" i="0" u="none" strike="noStrike" dirty="0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Отслеживание полива</a:t>
                      </a:r>
                      <a:endParaRPr lang="ru-RU" sz="4400" dirty="0">
                        <a:solidFill>
                          <a:srgbClr val="F7E3CF"/>
                        </a:solidFill>
                        <a:effectLst/>
                        <a:latin typeface="+mn-lt"/>
                      </a:endParaRP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dirty="0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Примитивная кнопка</a:t>
                      </a: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131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b="0" i="0" u="none" strike="noStrike" dirty="0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Форма ввода</a:t>
                      </a:r>
                      <a:endParaRPr lang="ru-RU" sz="4400" dirty="0">
                        <a:solidFill>
                          <a:srgbClr val="F7E3CF"/>
                        </a:solidFill>
                        <a:effectLst/>
                        <a:latin typeface="+mn-lt"/>
                      </a:endParaRP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812322"/>
                  </a:ext>
                </a:extLst>
              </a:tr>
              <a:tr h="1570999"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b="0" i="0" u="none" strike="noStrike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Справочная информация</a:t>
                      </a:r>
                      <a:endParaRPr lang="ru-RU" sz="4400">
                        <a:solidFill>
                          <a:srgbClr val="F7E3CF"/>
                        </a:solidFill>
                        <a:effectLst/>
                        <a:latin typeface="+mn-lt"/>
                      </a:endParaRP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dirty="0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Вид растения = страница</a:t>
                      </a: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131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b="0" i="0" u="none" strike="noStrike" dirty="0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Выпадающая справка</a:t>
                      </a:r>
                      <a:endParaRPr lang="ru-RU" sz="4400" dirty="0">
                        <a:solidFill>
                          <a:srgbClr val="F7E3CF"/>
                        </a:solidFill>
                        <a:effectLst/>
                        <a:latin typeface="+mn-lt"/>
                      </a:endParaRP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516372"/>
                  </a:ext>
                </a:extLst>
              </a:tr>
              <a:tr h="1287463"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b="0" i="0" u="none" strike="noStrike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“Хранилище растений”</a:t>
                      </a:r>
                      <a:endParaRPr lang="ru-RU" sz="4400">
                        <a:solidFill>
                          <a:srgbClr val="F7E3CF"/>
                        </a:solidFill>
                        <a:effectLst/>
                        <a:latin typeface="+mn-lt"/>
                      </a:endParaRP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b="0" i="0" u="none" strike="noStrike" dirty="0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Список имеющихся растений</a:t>
                      </a:r>
                      <a:endParaRPr lang="ru-RU" sz="4400" dirty="0">
                        <a:solidFill>
                          <a:srgbClr val="F7E3CF"/>
                        </a:solidFill>
                        <a:effectLst/>
                        <a:latin typeface="+mn-lt"/>
                      </a:endParaRP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131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3200" b="0" i="0" u="none" strike="noStrike" dirty="0">
                          <a:solidFill>
                            <a:srgbClr val="F7E3CF"/>
                          </a:solidFill>
                          <a:effectLst/>
                          <a:latin typeface="+mn-lt"/>
                        </a:rPr>
                        <a:t>Карточки на каждое растение</a:t>
                      </a:r>
                      <a:endParaRPr lang="ru-RU" sz="4400" dirty="0">
                        <a:solidFill>
                          <a:srgbClr val="F7E3CF"/>
                        </a:solidFill>
                        <a:effectLst/>
                        <a:latin typeface="+mn-lt"/>
                      </a:endParaRPr>
                    </a:p>
                  </a:txBody>
                  <a:tcPr marL="33267" marR="33267" marT="33267" marB="33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668359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8D37B6-FF95-8324-4E1E-3509EB79BBD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9900000">
            <a:off x="12265143" y="-1554109"/>
            <a:ext cx="1342167" cy="14043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2054CE-7EC7-3303-C8E0-1255E4AF4F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59631" r="55842" b="-2134"/>
          <a:stretch/>
        </p:blipFill>
        <p:spPr>
          <a:xfrm rot="5400000">
            <a:off x="142810" y="5888027"/>
            <a:ext cx="866969" cy="10192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13A4EE-896A-3FA1-A466-331C1A2E8D2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6" t="11658" r="3210" b="53714"/>
          <a:stretch/>
        </p:blipFill>
        <p:spPr>
          <a:xfrm rot="900000">
            <a:off x="-832016" y="-1334876"/>
            <a:ext cx="806324" cy="8198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5D7DB9-9ADF-3D11-40D6-91FACA51D7F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9" t="48472"/>
          <a:stretch/>
        </p:blipFill>
        <p:spPr>
          <a:xfrm rot="1800000">
            <a:off x="12929513" y="3676915"/>
            <a:ext cx="788359" cy="8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9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EE1538D-38AA-25B1-EEC8-B7EF4E51D48D}"/>
              </a:ext>
            </a:extLst>
          </p:cNvPr>
          <p:cNvSpPr/>
          <p:nvPr/>
        </p:nvSpPr>
        <p:spPr>
          <a:xfrm rot="5400000">
            <a:off x="1507043" y="-197344"/>
            <a:ext cx="1492903" cy="4500163"/>
          </a:xfrm>
          <a:prstGeom prst="rect">
            <a:avLst/>
          </a:prstGeom>
          <a:solidFill>
            <a:srgbClr val="6D13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BE916A6-BAB3-707E-BFFD-B802F2F69B0C}"/>
              </a:ext>
            </a:extLst>
          </p:cNvPr>
          <p:cNvSpPr txBox="1">
            <a:spLocks/>
          </p:cNvSpPr>
          <p:nvPr/>
        </p:nvSpPr>
        <p:spPr>
          <a:xfrm>
            <a:off x="814874" y="1671213"/>
            <a:ext cx="3184848" cy="916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7E3CF"/>
                </a:solidFill>
                <a:latin typeface="Blender Pro Medium" panose="02000606040000020004" pitchFamily="2" charset="0"/>
              </a:rPr>
              <a:t>Проблемы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F0ED91-DAA0-19C5-3718-44F51BCF3BE5}"/>
              </a:ext>
            </a:extLst>
          </p:cNvPr>
          <p:cNvSpPr txBox="1">
            <a:spLocks/>
          </p:cNvSpPr>
          <p:nvPr/>
        </p:nvSpPr>
        <p:spPr>
          <a:xfrm>
            <a:off x="4587857" y="1306286"/>
            <a:ext cx="7099720" cy="46566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ru-RU" sz="3200" b="1" dirty="0">
                <a:solidFill>
                  <a:srgbClr val="F7E3CF"/>
                </a:solidFill>
                <a:latin typeface="Blender Pro Medium" panose="02000606040000020004" pitchFamily="2" charset="0"/>
              </a:rPr>
              <a:t>Новые технологии</a:t>
            </a:r>
          </a:p>
          <a:p>
            <a:pPr marL="457200" indent="-457200">
              <a:buFontTx/>
              <a:buChar char="-"/>
            </a:pPr>
            <a:r>
              <a:rPr lang="ru-RU" sz="3200" b="1" dirty="0">
                <a:solidFill>
                  <a:srgbClr val="F7E3CF"/>
                </a:solidFill>
                <a:latin typeface="Blender Pro Medium" panose="02000606040000020004" pitchFamily="2" charset="0"/>
              </a:rPr>
              <a:t>Большая нагрузка на сервер</a:t>
            </a:r>
          </a:p>
          <a:p>
            <a:pPr marL="457200" indent="-457200">
              <a:buFontTx/>
              <a:buChar char="-"/>
            </a:pPr>
            <a:r>
              <a:rPr lang="ru-RU" sz="3200" b="1" dirty="0">
                <a:solidFill>
                  <a:srgbClr val="F7E3CF"/>
                </a:solidFill>
                <a:latin typeface="Blender Pro Medium" panose="02000606040000020004" pitchFamily="2" charset="0"/>
              </a:rPr>
              <a:t>Непопулярность сайта</a:t>
            </a:r>
          </a:p>
          <a:p>
            <a:pPr marL="457200" indent="-457200">
              <a:buFontTx/>
              <a:buChar char="-"/>
            </a:pPr>
            <a:r>
              <a:rPr lang="ru-RU" sz="3200" b="1" dirty="0">
                <a:solidFill>
                  <a:srgbClr val="F7E3CF"/>
                </a:solidFill>
                <a:latin typeface="Blender Pro Medium" panose="02000606040000020004" pitchFamily="2" charset="0"/>
              </a:rPr>
              <a:t>Коммуникация в команде(отсутствие регулярных встреч)</a:t>
            </a:r>
          </a:p>
          <a:p>
            <a:pPr marL="457200" indent="-457200">
              <a:buFontTx/>
              <a:buChar char="-"/>
            </a:pPr>
            <a:r>
              <a:rPr lang="ru-RU" sz="3200" b="1" dirty="0">
                <a:solidFill>
                  <a:srgbClr val="F7E3CF"/>
                </a:solidFill>
                <a:latin typeface="Blender Pro Medium" panose="02000606040000020004" pitchFamily="2" charset="0"/>
              </a:rPr>
              <a:t>Нереалистичные сроки</a:t>
            </a:r>
          </a:p>
          <a:p>
            <a:pPr marL="457200" indent="-457200">
              <a:buFontTx/>
              <a:buChar char="-"/>
            </a:pPr>
            <a:r>
              <a:rPr lang="ru-RU" sz="3200" b="1" dirty="0">
                <a:solidFill>
                  <a:srgbClr val="F7E3CF"/>
                </a:solidFill>
                <a:latin typeface="Blender Pro Medium" panose="02000606040000020004" pitchFamily="2" charset="0"/>
              </a:rPr>
              <a:t>Проблемы с мотивацией команды</a:t>
            </a:r>
          </a:p>
          <a:p>
            <a:pPr marL="457200" indent="-457200">
              <a:buFontTx/>
              <a:buChar char="-"/>
            </a:pPr>
            <a:r>
              <a:rPr lang="ru-RU" sz="3200" b="1" dirty="0">
                <a:solidFill>
                  <a:srgbClr val="F7E3CF"/>
                </a:solidFill>
                <a:latin typeface="Blender Pro Medium" panose="02000606040000020004" pitchFamily="2" charset="0"/>
              </a:rPr>
              <a:t>Правовые и регулятивные ограничения</a:t>
            </a:r>
          </a:p>
          <a:p>
            <a:pPr marL="457200" indent="-457200">
              <a:buFontTx/>
              <a:buChar char="-"/>
            </a:pPr>
            <a:endParaRPr lang="ru-RU" sz="3200" b="1" dirty="0">
              <a:solidFill>
                <a:srgbClr val="F7E3CF"/>
              </a:solidFill>
              <a:latin typeface="Blender Pro Medium" panose="02000606040000020004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722C0A-2D34-18E6-A9BC-376046F466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9" t="48472"/>
          <a:stretch/>
        </p:blipFill>
        <p:spPr>
          <a:xfrm rot="1800000">
            <a:off x="13045938" y="1275001"/>
            <a:ext cx="475629" cy="5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9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CAB9-F759-87F4-848D-2C297245F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8AB18B-D3C9-546E-7014-EE8DC2ABFCB3}"/>
              </a:ext>
            </a:extLst>
          </p:cNvPr>
          <p:cNvSpPr/>
          <p:nvPr/>
        </p:nvSpPr>
        <p:spPr>
          <a:xfrm rot="5400000">
            <a:off x="3679367" y="1710109"/>
            <a:ext cx="4826001" cy="4825999"/>
          </a:xfrm>
          <a:prstGeom prst="rect">
            <a:avLst/>
          </a:prstGeom>
          <a:solidFill>
            <a:srgbClr val="6D13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E3A6F-8ABB-AB4A-B811-566A623C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0" y="1710108"/>
            <a:ext cx="4826001" cy="4826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40026-C74B-AD00-A3A9-ACCCE22F4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13506"/>
          </a:xfrm>
        </p:spPr>
        <p:txBody>
          <a:bodyPr>
            <a:normAutofit/>
          </a:bodyPr>
          <a:lstStyle/>
          <a:p>
            <a:r>
              <a:rPr lang="ru-RU" dirty="0"/>
              <a:t>Продукт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E1E64133-E905-AD17-AEE6-A9FAF0EBE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9370" y="1756229"/>
            <a:ext cx="4826001" cy="405674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CFBD70-D432-B8FD-7497-E30D045BB1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9900000">
            <a:off x="12265143" y="-1554109"/>
            <a:ext cx="1342167" cy="14043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144441-3E7A-ABFF-173D-4A4A5C7F099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59631" r="55842" b="-2134"/>
          <a:stretch/>
        </p:blipFill>
        <p:spPr>
          <a:xfrm rot="16200000">
            <a:off x="7014839" y="7248578"/>
            <a:ext cx="866969" cy="10192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FBFDEF-870E-9961-ACE2-3D52EE2B121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6" t="11658" r="3210" b="53714"/>
          <a:stretch/>
        </p:blipFill>
        <p:spPr>
          <a:xfrm rot="900000">
            <a:off x="-832016" y="-1334876"/>
            <a:ext cx="806324" cy="8198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CD8965-3FD3-3D34-8D12-1D9DD8394C9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9" t="48472"/>
          <a:stretch/>
        </p:blipFill>
        <p:spPr>
          <a:xfrm rot="16914790">
            <a:off x="10319229" y="437815"/>
            <a:ext cx="788359" cy="892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231DB-763D-1CD0-8DB8-B5F6F801B1FA}"/>
              </a:ext>
            </a:extLst>
          </p:cNvPr>
          <p:cNvSpPr txBox="1"/>
          <p:nvPr/>
        </p:nvSpPr>
        <p:spPr>
          <a:xfrm>
            <a:off x="3679373" y="964954"/>
            <a:ext cx="48259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B2F593"/>
                </a:solidFill>
              </a:rPr>
              <a:t>growgreenwiki.ru</a:t>
            </a:r>
          </a:p>
        </p:txBody>
      </p:sp>
    </p:spTree>
    <p:extLst>
      <p:ext uri="{BB962C8B-B14F-4D97-AF65-F5344CB8AC3E}">
        <p14:creationId xmlns:p14="http://schemas.microsoft.com/office/powerpoint/2010/main" val="186114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70AE-A37C-5575-101D-54F9C462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FD2B80E-EF6E-BDD9-4097-6FCA340FA240}"/>
              </a:ext>
            </a:extLst>
          </p:cNvPr>
          <p:cNvSpPr/>
          <p:nvPr/>
        </p:nvSpPr>
        <p:spPr>
          <a:xfrm rot="5400000">
            <a:off x="2066869" y="261109"/>
            <a:ext cx="3613608" cy="6207617"/>
          </a:xfrm>
          <a:prstGeom prst="rect">
            <a:avLst/>
          </a:prstGeom>
          <a:solidFill>
            <a:srgbClr val="6D13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62F911-290D-620C-4F31-9C129AB3538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" y="85725"/>
            <a:ext cx="7753157" cy="883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CD5025-BDBC-4D4E-8F5E-D5EC0957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7" y="1296658"/>
            <a:ext cx="6913914" cy="42611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564F2A-92FC-3ED7-2884-CD68F32D3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731" y="1653850"/>
            <a:ext cx="3550298" cy="355029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6C24352-0F55-173D-A9CB-4D14B63B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75813" r="64727"/>
          <a:stretch/>
        </p:blipFill>
        <p:spPr>
          <a:xfrm rot="18644018" flipH="1">
            <a:off x="7363720" y="3131388"/>
            <a:ext cx="2022567" cy="15811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4D4B38-B8C4-359D-222D-8A65CD6F3F4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9900000">
            <a:off x="12265143" y="-1554109"/>
            <a:ext cx="1342167" cy="14043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021E987-B547-18B2-14CF-7F0F6D15ED0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59631" r="55842" b="-2134"/>
          <a:stretch/>
        </p:blipFill>
        <p:spPr>
          <a:xfrm rot="16200000">
            <a:off x="7014839" y="7248578"/>
            <a:ext cx="866969" cy="10192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5F5629-4FFD-B0BC-B6F6-3733F64B9E6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6" t="11658" r="3210" b="53714"/>
          <a:stretch/>
        </p:blipFill>
        <p:spPr>
          <a:xfrm rot="900000">
            <a:off x="-832016" y="-1334876"/>
            <a:ext cx="806324" cy="81989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AF53A38-8014-12B8-4C92-971D93EAD3A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9" t="48472"/>
          <a:stretch/>
        </p:blipFill>
        <p:spPr>
          <a:xfrm rot="1800000">
            <a:off x="6568938" y="1989376"/>
            <a:ext cx="475629" cy="5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6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DEE031-7538-768B-A458-473E60452180}"/>
              </a:ext>
            </a:extLst>
          </p:cNvPr>
          <p:cNvSpPr/>
          <p:nvPr/>
        </p:nvSpPr>
        <p:spPr>
          <a:xfrm rot="5400000">
            <a:off x="2066869" y="261109"/>
            <a:ext cx="3613608" cy="6207617"/>
          </a:xfrm>
          <a:prstGeom prst="rect">
            <a:avLst/>
          </a:prstGeom>
          <a:solidFill>
            <a:srgbClr val="6D13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2E64D5-33C7-18C2-2661-7EA87E55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" y="85725"/>
            <a:ext cx="7753157" cy="8839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78F09C-AABE-7B11-F8C0-A9F503439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731" y="1653850"/>
            <a:ext cx="3550298" cy="355029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1C3EE3D-F0C1-F73E-0515-1F175662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75813" r="64727"/>
          <a:stretch/>
        </p:blipFill>
        <p:spPr>
          <a:xfrm rot="18644018" flipH="1">
            <a:off x="7363720" y="3131388"/>
            <a:ext cx="2022567" cy="158114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7246C9-23B2-3260-E624-CF7409900E5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17100000">
            <a:off x="12372851" y="-1233927"/>
            <a:ext cx="1342167" cy="14043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B73F2F-F2BE-4484-7843-63E0C0F116C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59631" r="55842" b="-2134"/>
          <a:stretch/>
        </p:blipFill>
        <p:spPr>
          <a:xfrm rot="5400000">
            <a:off x="7319671" y="7041962"/>
            <a:ext cx="866969" cy="10192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86E4D7-FC67-DAD3-FE7A-EE0DA944D92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6" t="11658" r="3210" b="53714"/>
          <a:stretch/>
        </p:blipFill>
        <p:spPr>
          <a:xfrm rot="10800000">
            <a:off x="-945860" y="-819898"/>
            <a:ext cx="806324" cy="819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01CD8-3197-B242-A643-5A0E255F0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620" y="1298447"/>
            <a:ext cx="6913913" cy="42611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2D3006-E295-35B0-B8A7-BEED82310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9" t="48472"/>
          <a:stretch/>
        </p:blipFill>
        <p:spPr>
          <a:xfrm>
            <a:off x="5418272" y="4505325"/>
            <a:ext cx="475629" cy="5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99CAD-7C14-916B-DC53-51C10295D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DDF859A-EB07-61EA-7368-27D2817FDE91}"/>
              </a:ext>
            </a:extLst>
          </p:cNvPr>
          <p:cNvSpPr/>
          <p:nvPr/>
        </p:nvSpPr>
        <p:spPr>
          <a:xfrm>
            <a:off x="1971539" y="2356643"/>
            <a:ext cx="8248922" cy="2144714"/>
          </a:xfrm>
          <a:prstGeom prst="rect">
            <a:avLst/>
          </a:prstGeom>
          <a:solidFill>
            <a:srgbClr val="0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8CBD-C76D-62C5-7A47-0A7E36713636}"/>
              </a:ext>
            </a:extLst>
          </p:cNvPr>
          <p:cNvSpPr txBox="1"/>
          <p:nvPr/>
        </p:nvSpPr>
        <p:spPr>
          <a:xfrm>
            <a:off x="3048000" y="2459504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kern="1200" dirty="0">
                <a:solidFill>
                  <a:srgbClr val="37E2EA"/>
                </a:solidFill>
                <a:effectLst/>
                <a:latin typeface="Blender Pro Medium" panose="02000606040000020004" pitchFamily="2" charset="0"/>
                <a:ea typeface="+mj-ea"/>
                <a:cs typeface="+mj-cs"/>
              </a:rPr>
              <a:t>Этапы проектной деятельности</a:t>
            </a:r>
            <a:endParaRPr lang="ru-RU" sz="6000" dirty="0">
              <a:solidFill>
                <a:srgbClr val="37E2EA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0EACA-421D-368E-44EE-29E49869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734" b="28571"/>
          <a:stretch/>
        </p:blipFill>
        <p:spPr>
          <a:xfrm rot="17100000">
            <a:off x="12372851" y="-1233927"/>
            <a:ext cx="1342167" cy="14043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E6A583-26BF-015F-49AF-99700C2008D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9" t="48472"/>
          <a:stretch/>
        </p:blipFill>
        <p:spPr>
          <a:xfrm rot="1800000">
            <a:off x="4844913" y="7428151"/>
            <a:ext cx="475629" cy="5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8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lender Pro Medium">
      <a:majorFont>
        <a:latin typeface="Blender Pro Medium"/>
        <a:ea typeface=""/>
        <a:cs typeface=""/>
      </a:majorFont>
      <a:minorFont>
        <a:latin typeface="Blender Pro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300</Words>
  <Application>Microsoft Office PowerPoint</Application>
  <PresentationFormat>Широкоэкранный</PresentationFormat>
  <Paragraphs>70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Blender Pro Medium</vt:lpstr>
      <vt:lpstr>Calibri</vt:lpstr>
      <vt:lpstr>Arial</vt:lpstr>
      <vt:lpstr>Тема Office</vt:lpstr>
      <vt:lpstr>Проектная работа «Вики для растениеводов -  GrowGreen»</vt:lpstr>
      <vt:lpstr>Мотив</vt:lpstr>
      <vt:lpstr>Цель</vt:lpstr>
      <vt:lpstr>Морфологический разбор</vt:lpstr>
      <vt:lpstr>Презентация PowerPoint</vt:lpstr>
      <vt:lpstr>Продукт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Инфраструктурные решения</vt:lpstr>
      <vt:lpstr>Презентация PowerPoint</vt:lpstr>
      <vt:lpstr>Литература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Проектная работа «Сайт для растениеводов»</dc:title>
  <dc:creator>Дарья Шаповалова</dc:creator>
  <cp:lastModifiedBy>Дарья Шаповалова</cp:lastModifiedBy>
  <cp:revision>31</cp:revision>
  <dcterms:created xsi:type="dcterms:W3CDTF">2024-11-08T20:25:53Z</dcterms:created>
  <dcterms:modified xsi:type="dcterms:W3CDTF">2024-12-14T22:54:10Z</dcterms:modified>
</cp:coreProperties>
</file>